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01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93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7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096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91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58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07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08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7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530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179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545E81-9DA2-485B-A407-4F6F9D30B704}" type="datetimeFigureOut">
              <a:rPr lang="es-ES" smtClean="0"/>
              <a:t>10/03/2020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D8E018B-2DF3-485A-B7EE-EAFFD6E06243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432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ncomundial.org/" TargetMode="External"/><Relationship Id="rId2" Type="http://schemas.openxmlformats.org/officeDocument/2006/relationships/hyperlink" Target="https://giph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s://pt.wikipedia.org/wiki/Ajuste_de_curva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5.xml"/><Relationship Id="rId2" Type="http://schemas.openxmlformats.org/officeDocument/2006/relationships/slide" Target="slide4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5" Type="http://schemas.openxmlformats.org/officeDocument/2006/relationships/slide" Target="slide7.xml"/><Relationship Id="rId15" Type="http://schemas.openxmlformats.org/officeDocument/2006/relationships/slide" Target="slide18.xml"/><Relationship Id="rId10" Type="http://schemas.openxmlformats.org/officeDocument/2006/relationships/slide" Target="slide13.xml"/><Relationship Id="rId4" Type="http://schemas.openxmlformats.org/officeDocument/2006/relationships/slide" Target="slide6.xml"/><Relationship Id="rId9" Type="http://schemas.openxmlformats.org/officeDocument/2006/relationships/slide" Target="slide12.xml"/><Relationship Id="rId14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9457" y="337457"/>
            <a:ext cx="8825658" cy="3329581"/>
          </a:xfrm>
        </p:spPr>
        <p:txBody>
          <a:bodyPr/>
          <a:lstStyle/>
          <a:p>
            <a:pPr algn="ctr"/>
            <a:r>
              <a:rPr lang="es-ES" sz="4400" dirty="0"/>
              <a:t>Proyecto Módulo 1 - Producto Interno Bruto Mexicano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Diego Pintor Ochoa </a:t>
            </a:r>
            <a:r>
              <a:rPr lang="es-ES" dirty="0" smtClean="0"/>
              <a:t>                           - </a:t>
            </a:r>
            <a:r>
              <a:rPr lang="es-ES" dirty="0"/>
              <a:t>IF726622</a:t>
            </a:r>
          </a:p>
          <a:p>
            <a:r>
              <a:rPr lang="es-ES" dirty="0"/>
              <a:t>José Joaquín Ocegueda </a:t>
            </a:r>
            <a:r>
              <a:rPr lang="es-ES" dirty="0" smtClean="0"/>
              <a:t>Zamora    </a:t>
            </a:r>
            <a:r>
              <a:rPr lang="es-ES" dirty="0"/>
              <a:t>- if722318</a:t>
            </a:r>
          </a:p>
          <a:p>
            <a:r>
              <a:rPr lang="es-ES" dirty="0"/>
              <a:t>Óscar Miguel Pérez islas </a:t>
            </a:r>
            <a:r>
              <a:rPr lang="es-ES" dirty="0" smtClean="0"/>
              <a:t>                    - </a:t>
            </a:r>
            <a:r>
              <a:rPr lang="es-ES" dirty="0"/>
              <a:t>IF725726</a:t>
            </a:r>
          </a:p>
        </p:txBody>
      </p:sp>
    </p:spTree>
    <p:extLst>
      <p:ext uri="{BB962C8B-B14F-4D97-AF65-F5344CB8AC3E}">
        <p14:creationId xmlns:p14="http://schemas.microsoft.com/office/powerpoint/2010/main" val="363220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Solución al problema de optimización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dirty="0" smtClean="0"/>
              <a:t>Primero se debe asignar cada variable con los datos correspondientes.</a:t>
            </a:r>
          </a:p>
          <a:p>
            <a:pPr marL="457200" indent="-457200">
              <a:buFont typeface="+mj-lt"/>
              <a:buAutoNum type="arabicPeriod"/>
            </a:pPr>
            <a:endParaRPr lang="es-MX" dirty="0"/>
          </a:p>
          <a:p>
            <a:pPr marL="457200" indent="-457200">
              <a:buFont typeface="+mj-lt"/>
              <a:buAutoNum type="arabicPeriod"/>
            </a:pPr>
            <a:endParaRPr lang="es-MX" dirty="0" smtClean="0"/>
          </a:p>
          <a:p>
            <a:pPr marL="457200" indent="-457200">
              <a:buFont typeface="+mj-lt"/>
              <a:buAutoNum type="arabicPeriod"/>
            </a:pPr>
            <a:r>
              <a:rPr lang="es-MX" dirty="0" smtClean="0"/>
              <a:t>Después se debe(n) definir la(s) función(es)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6" y="2169991"/>
            <a:ext cx="3022283" cy="9268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3677391"/>
            <a:ext cx="8313880" cy="1155866"/>
          </a:xfrm>
          <a:prstGeom prst="rect">
            <a:avLst/>
          </a:prstGeom>
        </p:spPr>
      </p:pic>
      <p:sp>
        <p:nvSpPr>
          <p:cNvPr id="7" name="Elipse 6">
            <a:hlinkClick r:id="rId4" action="ppaction://hlinksldjump"/>
          </p:cNvPr>
          <p:cNvSpPr/>
          <p:nvPr/>
        </p:nvSpPr>
        <p:spPr>
          <a:xfrm>
            <a:off x="215537" y="4928482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49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Solución al problema de optimización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s-MX" dirty="0" smtClean="0"/>
              <a:t>Al terminar de definir, debes de agregar los betas a las funciones.</a:t>
            </a:r>
          </a:p>
          <a:p>
            <a:pPr marL="457200" indent="-457200">
              <a:buFont typeface="+mj-lt"/>
              <a:buAutoNum type="arabicPeriod" startAt="3"/>
            </a:pPr>
            <a:endParaRPr lang="es-MX" dirty="0"/>
          </a:p>
          <a:p>
            <a:pPr marL="457200" indent="-457200">
              <a:buFont typeface="+mj-lt"/>
              <a:buAutoNum type="arabicPeriod" startAt="3"/>
            </a:pPr>
            <a:endParaRPr lang="es-MX" dirty="0" smtClean="0"/>
          </a:p>
          <a:p>
            <a:pPr marL="457200" indent="-457200">
              <a:buFont typeface="+mj-lt"/>
              <a:buAutoNum type="arabicPeriod" startAt="3"/>
            </a:pPr>
            <a:endParaRPr lang="es-MX" dirty="0"/>
          </a:p>
          <a:p>
            <a:pPr marL="457200" indent="-457200">
              <a:buFont typeface="+mj-lt"/>
              <a:buAutoNum type="arabicPeriod" startAt="3"/>
            </a:pPr>
            <a:endParaRPr lang="es-MX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es-MX" dirty="0" smtClean="0"/>
              <a:t>Al final solo debes de hacer las  pruebas de cada beta y observar los resultados para llegar a una </a:t>
            </a:r>
            <a:r>
              <a:rPr lang="es-MX" dirty="0" err="1" smtClean="0"/>
              <a:t>conclucion</a:t>
            </a:r>
            <a:r>
              <a:rPr lang="es-MX" dirty="0" smtClean="0"/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es-MX" dirty="0"/>
          </a:p>
          <a:p>
            <a:pPr marL="0" indent="0">
              <a:buNone/>
            </a:pPr>
            <a:endParaRPr lang="es-MX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10085"/>
            <a:ext cx="5394840" cy="13344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854" y="4457700"/>
            <a:ext cx="4291558" cy="1823731"/>
          </a:xfrm>
          <a:prstGeom prst="rect">
            <a:avLst/>
          </a:prstGeom>
        </p:spPr>
      </p:pic>
      <p:sp>
        <p:nvSpPr>
          <p:cNvPr id="7" name="Elipse 6">
            <a:hlinkClick r:id="rId4" action="ppaction://hlinksldjump"/>
          </p:cNvPr>
          <p:cNvSpPr/>
          <p:nvPr/>
        </p:nvSpPr>
        <p:spPr>
          <a:xfrm>
            <a:off x="431074" y="4808165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17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</a:t>
            </a:r>
            <a:r>
              <a:rPr lang="es-MX" dirty="0" smtClean="0"/>
              <a:t>nalizar los resultados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Se debe observar todo, pero </a:t>
            </a:r>
            <a:r>
              <a:rPr lang="es-MX" b="1" u="sng" dirty="0" smtClean="0"/>
              <a:t>lo mas importante </a:t>
            </a:r>
            <a:r>
              <a:rPr lang="es-MX" dirty="0" smtClean="0"/>
              <a:t>y lo que da mas impacto y al mismo tiempo mas </a:t>
            </a:r>
            <a:r>
              <a:rPr lang="es-MX" b="1" u="sng" dirty="0" smtClean="0"/>
              <a:t>validez</a:t>
            </a:r>
            <a:r>
              <a:rPr lang="es-MX" dirty="0" smtClean="0"/>
              <a:t> es: </a:t>
            </a:r>
            <a:r>
              <a:rPr lang="es-MX" b="1" u="sng" dirty="0" smtClean="0"/>
              <a:t>1. </a:t>
            </a:r>
            <a:r>
              <a:rPr lang="es-MX" b="1" u="sng" dirty="0" err="1" smtClean="0"/>
              <a:t>Fun</a:t>
            </a:r>
            <a:r>
              <a:rPr lang="es-MX" b="1" u="sng" dirty="0" smtClean="0"/>
              <a:t> y 2. </a:t>
            </a:r>
            <a:r>
              <a:rPr lang="es-MX" b="1" u="sng" dirty="0" err="1" smtClean="0"/>
              <a:t>Success</a:t>
            </a:r>
            <a:endParaRPr lang="es-ES" b="1" u="sng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51" y="2855187"/>
            <a:ext cx="8602058" cy="282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61965" y="5048794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83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CA977-398A-834B-B9DD-BE81153A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719" y="685799"/>
            <a:ext cx="6897281" cy="507646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634179C-AA0F-E74F-961D-224D3F4C5C1E}"/>
              </a:ext>
            </a:extLst>
          </p:cNvPr>
          <p:cNvSpPr/>
          <p:nvPr/>
        </p:nvSpPr>
        <p:spPr>
          <a:xfrm>
            <a:off x="0" y="210655"/>
            <a:ext cx="5195889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i="0" u="none" strike="noStrike" dirty="0">
                <a:effectLst/>
                <a:latin typeface="Helvetica Neue" panose="02000503000000020004" pitchFamily="2" charset="0"/>
              </a:rPr>
              <a:t>PIB Mexicano</a:t>
            </a:r>
          </a:p>
          <a:p>
            <a:r>
              <a:rPr lang="es-MX" sz="1600" b="0" i="0" u="none" strike="noStrike" dirty="0">
                <a:effectLst/>
              </a:rPr>
              <a:t>Para el caso del PIB mexicano desde 1960 hasta 2018, el algoritmo de ajuste ha arrojado 3 Polinomios diferentes: </a:t>
            </a:r>
          </a:p>
          <a:p>
            <a:r>
              <a:rPr lang="es-MX" sz="1600" b="0" i="0" u="none" strike="noStrike" dirty="0">
                <a:effectLst/>
              </a:rPr>
              <a:t>(Datos)</a:t>
            </a:r>
          </a:p>
          <a:p>
            <a:endParaRPr lang="es-MX" sz="1600" b="0" i="0" u="none" strike="noStrike" dirty="0">
              <a:effectLst/>
            </a:endParaRPr>
          </a:p>
          <a:p>
            <a:endParaRPr lang="es-MX" sz="1600" b="0" i="0" u="none" strike="noStrike" dirty="0">
              <a:effectLst/>
            </a:endParaRPr>
          </a:p>
          <a:p>
            <a:r>
              <a:rPr lang="es-MX" sz="1600" b="0" i="0" u="none" strike="noStrike" dirty="0">
                <a:effectLst/>
              </a:rPr>
              <a:t>(Ajuste 1)</a:t>
            </a:r>
            <a:br>
              <a:rPr lang="es-MX" sz="1600" b="0" i="0" u="none" strike="noStrike" dirty="0">
                <a:effectLst/>
              </a:rPr>
            </a:br>
            <a:r>
              <a:rPr lang="es-MX" sz="1600" b="0" i="0" u="none" strike="noStrike" dirty="0">
                <a:effectLst/>
              </a:rPr>
              <a:t>𝑃𝐼𝐵=908864.8704524+21702798.03442747𝑥PIB=908864.8704524+21702798.03442747x</a:t>
            </a:r>
            <a:br>
              <a:rPr lang="es-MX" sz="1600" b="0" i="0" u="none" strike="noStrike" dirty="0">
                <a:effectLst/>
              </a:rPr>
            </a:br>
            <a:r>
              <a:rPr lang="es-MX" sz="1600" b="0" i="0" u="none" strike="noStrike" dirty="0">
                <a:effectLst/>
              </a:rPr>
              <a:t>con una precisión de 1.49e+17 </a:t>
            </a:r>
          </a:p>
          <a:p>
            <a:endParaRPr lang="es-MX" sz="1600" b="0" i="0" u="none" strike="noStrike" dirty="0">
              <a:effectLst/>
            </a:endParaRPr>
          </a:p>
          <a:p>
            <a:r>
              <a:rPr lang="es-MX" sz="1600" b="0" i="0" u="none" strike="noStrike" dirty="0">
                <a:effectLst/>
              </a:rPr>
              <a:t>(Ajuste 2)</a:t>
            </a:r>
            <a:br>
              <a:rPr lang="es-MX" sz="1600" b="0" i="0" u="none" strike="noStrike" dirty="0">
                <a:effectLst/>
              </a:rPr>
            </a:br>
            <a:r>
              <a:rPr lang="es-MX" sz="1600" b="0" i="0" u="none" strike="noStrike" dirty="0">
                <a:effectLst/>
              </a:rPr>
              <a:t>𝑃𝐼𝐵=4.63596104𝑒+07+2.09313152𝑒+07𝑥−8.34967469𝑒+03𝑥2</a:t>
            </a:r>
            <a:br>
              <a:rPr lang="es-MX" sz="1600" b="0" i="0" u="none" strike="noStrike" dirty="0">
                <a:effectLst/>
              </a:rPr>
            </a:br>
            <a:r>
              <a:rPr lang="es-MX" sz="1600" b="0" i="0" u="none" strike="noStrike" dirty="0">
                <a:effectLst/>
              </a:rPr>
              <a:t>con una precisión de 7.74e+16 </a:t>
            </a:r>
          </a:p>
          <a:p>
            <a:endParaRPr lang="es-MX" sz="1600" b="0" i="0" u="none" strike="noStrike" dirty="0">
              <a:effectLst/>
            </a:endParaRPr>
          </a:p>
          <a:p>
            <a:r>
              <a:rPr lang="es-MX" sz="1600" b="0" i="0" u="none" strike="noStrike" dirty="0">
                <a:effectLst/>
              </a:rPr>
              <a:t>(Ajuste 3)</a:t>
            </a:r>
            <a:br>
              <a:rPr lang="es-MX" sz="1600" b="0" i="0" u="none" strike="noStrike" dirty="0">
                <a:effectLst/>
              </a:rPr>
            </a:br>
            <a:r>
              <a:rPr lang="es-MX" sz="1600" b="0" i="0" u="none" strike="noStrike" dirty="0">
                <a:effectLst/>
              </a:rPr>
              <a:t>𝑃𝐼𝐵=1.00148014𝑒+08+1.94970518𝑒+07𝑥−8.79798580𝑒+04𝑥2+1.71375120𝑒+03𝑥3</a:t>
            </a:r>
            <a:br>
              <a:rPr lang="es-MX" sz="1600" b="0" i="0" u="none" strike="noStrike" dirty="0">
                <a:effectLst/>
              </a:rPr>
            </a:br>
            <a:r>
              <a:rPr lang="es-MX" sz="1600" b="0" i="0" u="none" strike="noStrike" dirty="0">
                <a:effectLst/>
              </a:rPr>
              <a:t>con una precisión de 4.22e+16 </a:t>
            </a:r>
          </a:p>
          <a:p>
            <a:r>
              <a:rPr lang="es-MX" sz="1600" b="0" i="0" u="none" strike="noStrike" dirty="0">
                <a:effectLst/>
              </a:rPr>
              <a:t/>
            </a:r>
            <a:br>
              <a:rPr lang="es-MX" sz="1600" b="0" i="0" u="none" strike="noStrike" dirty="0">
                <a:effectLst/>
              </a:rPr>
            </a:br>
            <a:r>
              <a:rPr lang="es-MX" sz="1600" b="0" i="0" u="none" strike="noStrike" dirty="0">
                <a:effectLst/>
              </a:rPr>
              <a:t>Con esto, se tiene que el modelo más preciso es el polinomio de grado 3.</a:t>
            </a:r>
          </a:p>
          <a:p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4418648" y="5912488"/>
            <a:ext cx="1554481" cy="94551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522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94AD4C-99AE-6947-A92A-C4F176C82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54" y="652313"/>
            <a:ext cx="7006046" cy="496157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4831BEA-2A62-A249-909B-D7F68693239D}"/>
              </a:ext>
            </a:extLst>
          </p:cNvPr>
          <p:cNvSpPr/>
          <p:nvPr/>
        </p:nvSpPr>
        <p:spPr>
          <a:xfrm>
            <a:off x="142875" y="259859"/>
            <a:ext cx="5329238" cy="6040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i="0" u="none" strike="noStrike" dirty="0">
                <a:effectLst/>
                <a:latin typeface="Helvetica Neue" panose="02000503000000020004" pitchFamily="2" charset="0"/>
              </a:rPr>
              <a:t>PIB per Cápita</a:t>
            </a:r>
          </a:p>
          <a:p>
            <a:r>
              <a:rPr lang="es-MX" b="0" i="0" u="none" strike="noStrike" dirty="0">
                <a:effectLst/>
              </a:rPr>
              <a:t>Para el caso del PIB mexicano per Cápita desde 1960 hasta 2018, el algoritmo de ajuste ha arrojado 3 Polinomios diferentes: </a:t>
            </a:r>
          </a:p>
          <a:p>
            <a:endParaRPr lang="es-MX" b="0" i="0" u="none" strike="noStrike" dirty="0">
              <a:effectLst/>
            </a:endParaRPr>
          </a:p>
          <a:p>
            <a:r>
              <a:rPr lang="es-MX" sz="1400" dirty="0"/>
              <a:t>(Datos)</a:t>
            </a:r>
          </a:p>
          <a:p>
            <a:endParaRPr lang="es-MX" sz="1400" b="0" i="0" u="none" strike="noStrike" dirty="0">
              <a:effectLst/>
            </a:endParaRPr>
          </a:p>
          <a:p>
            <a:r>
              <a:rPr lang="es-MX" sz="1400" dirty="0"/>
              <a:t>(Ajuste 1)</a:t>
            </a:r>
            <a:r>
              <a:rPr lang="es-MX" b="0" i="0" u="none" strike="noStrike" dirty="0">
                <a:effectLst/>
              </a:rPr>
              <a:t/>
            </a:r>
            <a:br>
              <a:rPr lang="es-MX" b="0" i="0" u="none" strike="noStrike" dirty="0">
                <a:effectLst/>
              </a:rPr>
            </a:br>
            <a:r>
              <a:rPr lang="es-MX" sz="1400" b="0" i="0" u="none" strike="noStrike" dirty="0">
                <a:effectLst/>
              </a:rPr>
              <a:t>𝑃𝐼𝐵𝑝𝐶=−45106.91978794+2928.0739477𝑥</a:t>
            </a:r>
          </a:p>
          <a:p>
            <a:r>
              <a:rPr lang="es-MX" sz="1400" b="0" i="0" u="none" strike="noStrike" dirty="0">
                <a:effectLst/>
              </a:rPr>
              <a:t/>
            </a:r>
            <a:br>
              <a:rPr lang="es-MX" sz="1400" b="0" i="0" u="none" strike="noStrike" dirty="0">
                <a:effectLst/>
              </a:rPr>
            </a:br>
            <a:r>
              <a:rPr lang="es-MX" sz="1400" b="0" i="0" u="none" strike="noStrike" dirty="0">
                <a:effectLst/>
              </a:rPr>
              <a:t>con una precisión de 40311425152 </a:t>
            </a:r>
          </a:p>
          <a:p>
            <a:endParaRPr lang="es-MX" sz="1400" b="0" i="0" u="none" strike="noStrike" dirty="0">
              <a:effectLst/>
            </a:endParaRPr>
          </a:p>
          <a:p>
            <a:r>
              <a:rPr lang="es-MX" sz="1400" b="0" i="0" u="none" strike="noStrike" dirty="0">
                <a:effectLst/>
              </a:rPr>
              <a:t>(Ajuste 2)</a:t>
            </a:r>
            <a:br>
              <a:rPr lang="es-MX" sz="1400" b="0" i="0" u="none" strike="noStrike" dirty="0">
                <a:effectLst/>
              </a:rPr>
            </a:br>
            <a:r>
              <a:rPr lang="es-MX" sz="1400" b="0" i="0" u="none" strike="noStrike" dirty="0">
                <a:effectLst/>
              </a:rPr>
              <a:t>𝑃𝐼𝐵𝑝𝐶=14742.75746803−2958.96353759𝑥+98.11816983𝑥2</a:t>
            </a:r>
          </a:p>
          <a:p>
            <a:r>
              <a:rPr lang="es-MX" sz="1400" b="0" i="0" u="none" strike="noStrike" dirty="0">
                <a:effectLst/>
              </a:rPr>
              <a:t/>
            </a:r>
            <a:br>
              <a:rPr lang="es-MX" sz="1400" b="0" i="0" u="none" strike="noStrike" dirty="0">
                <a:effectLst/>
              </a:rPr>
            </a:br>
            <a:r>
              <a:rPr lang="es-MX" sz="1400" b="0" i="0" u="none" strike="noStrike" dirty="0">
                <a:effectLst/>
              </a:rPr>
              <a:t>con una precisión de 2128452686 </a:t>
            </a:r>
          </a:p>
          <a:p>
            <a:endParaRPr lang="es-MX" sz="1400" b="0" i="0" u="none" strike="noStrike" dirty="0">
              <a:effectLst/>
            </a:endParaRPr>
          </a:p>
          <a:p>
            <a:r>
              <a:rPr lang="es-MX" sz="1400" b="0" i="0" u="none" strike="noStrike" dirty="0">
                <a:effectLst/>
              </a:rPr>
              <a:t>(Ajuste 3)</a:t>
            </a:r>
            <a:br>
              <a:rPr lang="es-MX" sz="1400" b="0" i="0" u="none" strike="noStrike" dirty="0">
                <a:effectLst/>
              </a:rPr>
            </a:br>
            <a:r>
              <a:rPr lang="es-MX" sz="1400" b="0" i="0" u="none" strike="noStrike" dirty="0">
                <a:effectLst/>
              </a:rPr>
              <a:t>𝑃𝐼𝐵𝑝𝐶=8.58656650𝑒+03−1.77697430𝑒+03𝑥+49.2784127𝑥2+0.542673235𝑥3</a:t>
            </a:r>
          </a:p>
          <a:p>
            <a:r>
              <a:rPr lang="es-MX" sz="1400" b="0" i="0" u="none" strike="noStrike" dirty="0">
                <a:effectLst/>
              </a:rPr>
              <a:t/>
            </a:r>
            <a:br>
              <a:rPr lang="es-MX" sz="1400" b="0" i="0" u="none" strike="noStrike" dirty="0">
                <a:effectLst/>
              </a:rPr>
            </a:br>
            <a:r>
              <a:rPr lang="es-MX" sz="1400" b="0" i="0" u="none" strike="noStrike" dirty="0">
                <a:effectLst/>
              </a:rPr>
              <a:t>con una precisión de 1867757343</a:t>
            </a:r>
          </a:p>
          <a:p>
            <a:r>
              <a:rPr lang="es-MX" b="0" i="0" u="none" strike="noStrike" dirty="0">
                <a:effectLst/>
              </a:rPr>
              <a:t> </a:t>
            </a:r>
            <a:br>
              <a:rPr lang="es-MX" b="0" i="0" u="none" strike="noStrike" dirty="0">
                <a:effectLst/>
              </a:rPr>
            </a:br>
            <a:r>
              <a:rPr lang="es-MX" b="0" i="0" u="none" strike="noStrike" dirty="0">
                <a:effectLst/>
              </a:rPr>
              <a:t>Con esto, se tiene que el modelo más preciso es el polinomio de grado 3.</a:t>
            </a:r>
          </a:p>
        </p:txBody>
      </p:sp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4590370" y="5667239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40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¿Qué modelo se acerca más a la realidad?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smtClean="0"/>
              <a:t>Fue muy sencillo encontrar el modelo que as se acerca a la realidad, usando los modelos ya creados lo único que realizamos fue utilizar los datos reales ya dados por el banco mundial y comprar entre los modelos y ver cual se acerca mas a la realidad.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El resultado que mas se acerca es el de la formula de tercer grado.</a:t>
            </a:r>
          </a:p>
          <a:p>
            <a:pPr marL="0" indent="0">
              <a:buNone/>
            </a:pPr>
            <a:r>
              <a:rPr lang="es-MX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27" y="2911655"/>
            <a:ext cx="7629356" cy="1534768"/>
          </a:xfrm>
          <a:prstGeom prst="rect">
            <a:avLst/>
          </a:prstGeom>
        </p:spPr>
      </p:pic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215537" y="5084413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501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Prediciendo el futuro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Pensamos en predecir el futuro con nuestra formula mas precisa o mas cerca a la realidad y agregamos los datos para que predijera el PIB y </a:t>
            </a:r>
            <a:r>
              <a:rPr lang="es-MX" dirty="0" err="1" smtClean="0"/>
              <a:t>PIBper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 para el año 2021.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r>
              <a:rPr lang="es-MX" dirty="0" smtClean="0"/>
              <a:t>Esto nos dice que para el 2021 vamos a tener un PIB de 199343 y un </a:t>
            </a:r>
            <a:r>
              <a:rPr lang="es-MX" dirty="0" err="1" smtClean="0"/>
              <a:t>PIBper</a:t>
            </a:r>
            <a:r>
              <a:rPr lang="es-MX" dirty="0" smtClean="0"/>
              <a:t> de 206732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86" y="2560183"/>
            <a:ext cx="10339187" cy="2168571"/>
          </a:xfrm>
          <a:prstGeom prst="rect">
            <a:avLst/>
          </a:prstGeom>
        </p:spPr>
      </p:pic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0" y="5551577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52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¿Porqué se tienen números tan grandes?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Naturalmente </a:t>
            </a:r>
            <a:r>
              <a:rPr lang="es-ES" dirty="0"/>
              <a:t>se trabajan con cifras gigantescas, incluso aún cuando se trata con dólares estadounidenses para el PIB, porque México representa una de las economías más grandes del </a:t>
            </a:r>
            <a:r>
              <a:rPr lang="es-ES" dirty="0" smtClean="0"/>
              <a:t>mundo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80" y="3028269"/>
            <a:ext cx="3810000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431074" y="4705590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11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¿Porqué son útiles estos modelos?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 </a:t>
            </a:r>
            <a:r>
              <a:rPr lang="es-ES" dirty="0"/>
              <a:t>utilidad de estos modelos radica en el pronóstico de crecimiento con propósitos de inversión y trabajo a largo plazo, así como herramientas de propaganda política para mostrar el crecimiento a partir de la efectividad de políticas aplicadas. De cualquier forma, para mí, el modelo tiene utilidad en mostrar la evolución tan grande que ha tenido México desde sus humildes inicios, y tratar de creer que nos seguimos moviendo hacia un futuro brillante a pesar de que las noticias reflejen otra realidad.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3462868"/>
            <a:ext cx="45720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Elipse 5">
            <a:hlinkClick r:id="rId3" action="ppaction://hlinksldjump"/>
          </p:cNvPr>
          <p:cNvSpPr/>
          <p:nvPr/>
        </p:nvSpPr>
        <p:spPr>
          <a:xfrm>
            <a:off x="431074" y="4705590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96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Referencias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84923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>
                <a:hlinkClick r:id="rId2"/>
              </a:rPr>
              <a:t>https://giphy.com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hlinkClick r:id="rId3"/>
              </a:rPr>
              <a:t>https://www.bancomundial.org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pPr marL="457200" indent="-457200">
              <a:buFont typeface="+mj-lt"/>
              <a:buAutoNum type="arabicPeriod"/>
            </a:pPr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pt.wikipedia.org/wiki/Ajuste_de_curvas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Elipse 3">
            <a:hlinkClick r:id="rId5" action="ppaction://hlinksldjump"/>
          </p:cNvPr>
          <p:cNvSpPr/>
          <p:nvPr/>
        </p:nvSpPr>
        <p:spPr>
          <a:xfrm>
            <a:off x="431074" y="4705590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80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27134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" action="ppaction://hlinkshowjump?jump=nextslide"/>
              </a:rPr>
              <a:t>Objetivos Generales</a:t>
            </a:r>
            <a:endParaRPr lang="es-ES" dirty="0"/>
          </a:p>
          <a:p>
            <a:r>
              <a:rPr lang="es-ES" dirty="0">
                <a:hlinkClick r:id="rId2" action="ppaction://hlinksldjump"/>
              </a:rPr>
              <a:t>Objetivos Específicos</a:t>
            </a:r>
            <a:endParaRPr lang="es-ES" dirty="0"/>
          </a:p>
          <a:p>
            <a:r>
              <a:rPr lang="es-ES" dirty="0">
                <a:hlinkClick r:id="rId3" action="ppaction://hlinksldjump"/>
              </a:rPr>
              <a:t>Presentar los datos recogidos por año tanto para el PIB como el</a:t>
            </a:r>
            <a:r>
              <a:rPr lang="es-ES" dirty="0"/>
              <a:t> </a:t>
            </a:r>
            <a:r>
              <a:rPr lang="es-ES" dirty="0" smtClean="0">
                <a:hlinkClick r:id="rId4" action="ppaction://hlinksldjump"/>
              </a:rPr>
              <a:t>Definición </a:t>
            </a:r>
            <a:r>
              <a:rPr lang="es-ES" dirty="0">
                <a:hlinkClick r:id="rId4" action="ppaction://hlinksldjump"/>
              </a:rPr>
              <a:t>Ajuste de curva </a:t>
            </a:r>
            <a:endParaRPr lang="es-ES" dirty="0"/>
          </a:p>
          <a:p>
            <a:r>
              <a:rPr lang="es-ES" dirty="0">
                <a:hlinkClick r:id="rId5" action="ppaction://hlinksldjump"/>
              </a:rPr>
              <a:t>Ajuste de curva aplicado</a:t>
            </a:r>
            <a:endParaRPr lang="es-ES" dirty="0"/>
          </a:p>
          <a:p>
            <a:r>
              <a:rPr lang="es-ES" dirty="0">
                <a:hlinkClick r:id="rId6" action="ppaction://hlinksldjump"/>
              </a:rPr>
              <a:t>Beta de primer grado</a:t>
            </a:r>
            <a:endParaRPr lang="es-ES" dirty="0"/>
          </a:p>
          <a:p>
            <a:r>
              <a:rPr lang="es-ES" dirty="0">
                <a:hlinkClick r:id="rId7" action="ppaction://hlinksldjump"/>
              </a:rPr>
              <a:t>Beta de segundo y tercer grado</a:t>
            </a:r>
            <a:endParaRPr lang="es-ES" dirty="0"/>
          </a:p>
          <a:p>
            <a:r>
              <a:rPr lang="es-ES" dirty="0">
                <a:hlinkClick r:id="rId8" action="ppaction://hlinksldjump"/>
              </a:rPr>
              <a:t>Solución al problema de optimización </a:t>
            </a:r>
            <a:endParaRPr lang="es-ES" dirty="0" smtClean="0"/>
          </a:p>
          <a:p>
            <a:r>
              <a:rPr lang="es-ES" dirty="0" smtClean="0">
                <a:hlinkClick r:id="rId9" action="ppaction://hlinksldjump"/>
              </a:rPr>
              <a:t>Analizar </a:t>
            </a:r>
            <a:r>
              <a:rPr lang="es-ES" dirty="0">
                <a:hlinkClick r:id="rId9" action="ppaction://hlinksldjump"/>
              </a:rPr>
              <a:t>los resultados</a:t>
            </a:r>
            <a:endParaRPr lang="es-ES" dirty="0"/>
          </a:p>
          <a:p>
            <a:r>
              <a:rPr lang="es-ES" dirty="0">
                <a:hlinkClick r:id="rId10" action="ppaction://hlinksldjump"/>
              </a:rPr>
              <a:t>PIB Mexicano</a:t>
            </a:r>
            <a:endParaRPr lang="es-ES" dirty="0"/>
          </a:p>
          <a:p>
            <a:r>
              <a:rPr lang="es-ES" dirty="0">
                <a:hlinkClick r:id="rId11" action="ppaction://hlinksldjump"/>
              </a:rPr>
              <a:t>PIB per Cápita</a:t>
            </a:r>
            <a:endParaRPr lang="es-ES" dirty="0"/>
          </a:p>
          <a:p>
            <a:r>
              <a:rPr lang="es-ES" dirty="0" smtClean="0">
                <a:hlinkClick r:id="rId12" action="ppaction://hlinksldjump"/>
              </a:rPr>
              <a:t>¿Qué modelo se acerca más a la realidad?</a:t>
            </a:r>
            <a:endParaRPr lang="es-ES" dirty="0" smtClean="0"/>
          </a:p>
          <a:p>
            <a:r>
              <a:rPr lang="es-ES" dirty="0" smtClean="0">
                <a:hlinkClick r:id="rId13" action="ppaction://hlinksldjump"/>
              </a:rPr>
              <a:t>Prediciendo el futuro</a:t>
            </a:r>
            <a:endParaRPr lang="es-ES" dirty="0" smtClean="0"/>
          </a:p>
          <a:p>
            <a:r>
              <a:rPr lang="es-ES" dirty="0" smtClean="0">
                <a:hlinkClick r:id="rId14" action="ppaction://hlinksldjump"/>
              </a:rPr>
              <a:t>¿</a:t>
            </a:r>
            <a:r>
              <a:rPr lang="es-ES" dirty="0">
                <a:hlinkClick r:id="rId14" action="ppaction://hlinksldjump"/>
              </a:rPr>
              <a:t>Porqué se tienen números tan grandes?</a:t>
            </a:r>
            <a:endParaRPr lang="es-ES" dirty="0"/>
          </a:p>
          <a:p>
            <a:r>
              <a:rPr lang="es-ES" dirty="0">
                <a:hlinkClick r:id="rId15" action="ppaction://hlinksldjump"/>
              </a:rPr>
              <a:t>¿Porqué son útiles estos modelos</a:t>
            </a:r>
            <a:r>
              <a:rPr lang="es-ES" dirty="0" smtClean="0">
                <a:hlinkClick r:id="rId15" action="ppaction://hlinksldjump"/>
              </a:rPr>
              <a:t>?</a:t>
            </a:r>
            <a:endParaRPr lang="es-ES" dirty="0" smtClean="0"/>
          </a:p>
          <a:p>
            <a:r>
              <a:rPr lang="es-MX" dirty="0" smtClean="0">
                <a:hlinkClick r:id="rId16" action="ppaction://hlinksldjump"/>
              </a:rPr>
              <a:t>Referencias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2695303" y="68657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3200" dirty="0" smtClean="0"/>
              <a:t>Tabla de contenido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4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General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 smtClean="0"/>
              <a:t>En </a:t>
            </a:r>
            <a:r>
              <a:rPr lang="es-ES" dirty="0"/>
              <a:t>este proyecto se apunta a </a:t>
            </a:r>
            <a:r>
              <a:rPr lang="es-ES" b="1" u="sng" dirty="0"/>
              <a:t>optimizar un modelo de ajuste de curvas </a:t>
            </a:r>
            <a:r>
              <a:rPr lang="es-ES" dirty="0"/>
              <a:t>para hacer proyecciones del crecimiento del </a:t>
            </a:r>
            <a:r>
              <a:rPr lang="es-ES" b="1" u="sng" dirty="0"/>
              <a:t>Producto Interno Bruto (PIB) y PIB per Cápita de México </a:t>
            </a:r>
            <a:r>
              <a:rPr lang="es-ES" dirty="0"/>
              <a:t>en base a datos del PIB recogidos de 1960 a 2018 por parte del Banco Mundial, para poder hacer pronósticos económicos del futuro del país.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26" y="3918646"/>
            <a:ext cx="3579292" cy="2054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431074" y="4705590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88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Objetivos Específicos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Presentar </a:t>
            </a:r>
            <a:r>
              <a:rPr lang="es-ES" dirty="0"/>
              <a:t>los datos recogidos por año tanto para el PIB como el PIB per cápita</a:t>
            </a:r>
          </a:p>
          <a:p>
            <a:r>
              <a:rPr lang="es-ES" dirty="0"/>
              <a:t>Presentar el modelo de ajuste de curva a usarse</a:t>
            </a:r>
          </a:p>
          <a:p>
            <a:r>
              <a:rPr lang="es-ES" dirty="0"/>
              <a:t>Ajustar el modelo para polinomios de grado 1, 2 y 3</a:t>
            </a:r>
          </a:p>
          <a:p>
            <a:r>
              <a:rPr lang="es-ES" dirty="0"/>
              <a:t>Encontrar el modelo que mejor se ajuste a la realidad</a:t>
            </a:r>
          </a:p>
          <a:p>
            <a:r>
              <a:rPr lang="es-ES" dirty="0"/>
              <a:t>Utilizar el modelo para encontrar el PIB de este año y ver que tanto se acerca a la realidad</a:t>
            </a:r>
          </a:p>
          <a:p>
            <a:r>
              <a:rPr lang="es-ES" dirty="0"/>
              <a:t>Realizar un pronóstico usando el modelo para 2021</a:t>
            </a:r>
          </a:p>
          <a:p>
            <a:endParaRPr lang="es-ES" dirty="0"/>
          </a:p>
        </p:txBody>
      </p:sp>
      <p:sp>
        <p:nvSpPr>
          <p:cNvPr id="4" name="Elipse 3">
            <a:hlinkClick r:id="rId2" action="ppaction://hlinksldjump"/>
          </p:cNvPr>
          <p:cNvSpPr/>
          <p:nvPr/>
        </p:nvSpPr>
        <p:spPr>
          <a:xfrm>
            <a:off x="431074" y="4705590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01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9700" y="767165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s-ES" dirty="0"/>
              <a:t>Presentar los datos recogidos por año tanto para el PIB como el PIB per cápita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482" y="1896470"/>
            <a:ext cx="8946541" cy="4195481"/>
          </a:xfrm>
        </p:spPr>
        <p:txBody>
          <a:bodyPr/>
          <a:lstStyle/>
          <a:p>
            <a:r>
              <a:rPr lang="es-MX" dirty="0" smtClean="0"/>
              <a:t>Lo principal y lo mas importante al sacar los datos es la</a:t>
            </a:r>
          </a:p>
          <a:p>
            <a:pPr marL="0" indent="0">
              <a:buNone/>
            </a:pPr>
            <a:r>
              <a:rPr lang="es-MX" b="1" u="sng" dirty="0" smtClean="0"/>
              <a:t>“depuración”</a:t>
            </a:r>
            <a:r>
              <a:rPr lang="es-MX" dirty="0" smtClean="0"/>
              <a:t> , para así poder </a:t>
            </a:r>
            <a:r>
              <a:rPr lang="es-MX" b="1" u="sng" dirty="0" smtClean="0"/>
              <a:t>evitar  alteraciones </a:t>
            </a:r>
            <a:r>
              <a:rPr lang="es-MX" dirty="0" smtClean="0"/>
              <a:t>en los resultados.</a:t>
            </a:r>
          </a:p>
          <a:p>
            <a:pPr marL="0" indent="0">
              <a:buNone/>
            </a:pPr>
            <a:endParaRPr lang="es-MX" dirty="0" smtClean="0"/>
          </a:p>
          <a:p>
            <a:r>
              <a:rPr lang="es-MX" dirty="0" smtClean="0"/>
              <a:t>Decidimos depurar los datos, y separarlos por los PIB(S),</a:t>
            </a:r>
          </a:p>
          <a:p>
            <a:pPr marL="0" indent="0">
              <a:buNone/>
            </a:pPr>
            <a:r>
              <a:rPr lang="es-MX" dirty="0" smtClean="0"/>
              <a:t>Y al ultimo agregamos una columna donde se puede</a:t>
            </a:r>
          </a:p>
          <a:p>
            <a:pPr marL="0" indent="0">
              <a:buNone/>
            </a:pPr>
            <a:r>
              <a:rPr lang="es-MX" dirty="0" smtClean="0"/>
              <a:t> observar que dividimos el PIB/1000 , eso lo hicimos por que </a:t>
            </a:r>
          </a:p>
          <a:p>
            <a:pPr marL="0" indent="0">
              <a:buNone/>
            </a:pPr>
            <a:r>
              <a:rPr lang="es-MX" dirty="0"/>
              <a:t>l</a:t>
            </a:r>
            <a:r>
              <a:rPr lang="es-MX" dirty="0" smtClean="0"/>
              <a:t>os datos eran demasiado grandes y no eran satisfactorios</a:t>
            </a:r>
          </a:p>
          <a:p>
            <a:pPr marL="0" indent="0">
              <a:buNone/>
            </a:pPr>
            <a:r>
              <a:rPr lang="es-MX" dirty="0"/>
              <a:t>l</a:t>
            </a:r>
            <a:r>
              <a:rPr lang="es-MX" dirty="0" smtClean="0"/>
              <a:t>os resultados .  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20" y="2821067"/>
            <a:ext cx="4029075" cy="3362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248194" y="5504123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217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Definición Ajuste de curva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6910" y="1922290"/>
            <a:ext cx="8946541" cy="4195481"/>
          </a:xfrm>
        </p:spPr>
        <p:txBody>
          <a:bodyPr/>
          <a:lstStyle/>
          <a:p>
            <a:r>
              <a:rPr lang="es-MX" dirty="0" smtClean="0"/>
              <a:t>Para empezar debemos comprender la definición de </a:t>
            </a:r>
            <a:r>
              <a:rPr lang="es-MX" b="1" u="sng" dirty="0" smtClean="0"/>
              <a:t>“ajuste de curva”;</a:t>
            </a:r>
            <a:endParaRPr lang="es-ES" dirty="0" smtClean="0"/>
          </a:p>
          <a:p>
            <a:pPr marL="0" indent="0">
              <a:buNone/>
            </a:pPr>
            <a:r>
              <a:rPr lang="es-MX" dirty="0"/>
              <a:t> </a:t>
            </a:r>
            <a:r>
              <a:rPr lang="es-MX" dirty="0" smtClean="0"/>
              <a:t>  “</a:t>
            </a:r>
            <a:r>
              <a:rPr lang="es-ES" dirty="0" smtClean="0"/>
              <a:t>El </a:t>
            </a:r>
            <a:r>
              <a:rPr lang="es-ES" b="1" u="sng" dirty="0" smtClean="0"/>
              <a:t>ajuste </a:t>
            </a:r>
            <a:r>
              <a:rPr lang="es-ES" b="1" u="sng" dirty="0"/>
              <a:t>de curvas </a:t>
            </a:r>
            <a:r>
              <a:rPr lang="es-ES" dirty="0"/>
              <a:t>es el proceso de construir una curva (función), que sea el mejor ajuste a una serie de puntos. Las curvas ajustadas pueden ser usadas como asistencia en la visualización de datos, para inferir valores de una función donde no hay datos disponibles, y para resumir la relación entre variables</a:t>
            </a:r>
            <a:r>
              <a:rPr lang="es-ES" dirty="0" smtClean="0"/>
              <a:t>.” 1.1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18" y="3518451"/>
            <a:ext cx="2485481" cy="2485481"/>
          </a:xfrm>
          <a:prstGeom prst="rect">
            <a:avLst/>
          </a:prstGeom>
        </p:spPr>
      </p:pic>
      <p:sp>
        <p:nvSpPr>
          <p:cNvPr id="7" name="Elipse 6">
            <a:hlinkClick r:id="rId3" action="ppaction://hlinksldjump"/>
          </p:cNvPr>
          <p:cNvSpPr/>
          <p:nvPr/>
        </p:nvSpPr>
        <p:spPr>
          <a:xfrm>
            <a:off x="431074" y="4705590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79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493" y="3547074"/>
            <a:ext cx="3680162" cy="2762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8537" y="11231"/>
            <a:ext cx="10058400" cy="1450757"/>
          </a:xfrm>
        </p:spPr>
        <p:txBody>
          <a:bodyPr/>
          <a:lstStyle/>
          <a:p>
            <a:r>
              <a:rPr lang="es-MX" dirty="0" smtClean="0"/>
              <a:t>Ajuste de curva aplicado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7383" y="1787934"/>
            <a:ext cx="8946541" cy="4195481"/>
          </a:xfrm>
        </p:spPr>
        <p:txBody>
          <a:bodyPr>
            <a:normAutofit/>
          </a:bodyPr>
          <a:lstStyle/>
          <a:p>
            <a:r>
              <a:rPr lang="es-MX" dirty="0" smtClean="0"/>
              <a:t>Ya que conocemos la definición, consideramos  empezar de una sola </a:t>
            </a:r>
            <a:r>
              <a:rPr lang="es-MX" b="1" u="sng" dirty="0" smtClean="0"/>
              <a:t>beta</a:t>
            </a:r>
            <a:r>
              <a:rPr lang="es-MX" dirty="0" smtClean="0"/>
              <a:t> y de ahí empezar a subir los números de beta hasta obtener los datos mas precisos posible.</a:t>
            </a:r>
          </a:p>
          <a:p>
            <a:endParaRPr lang="es-MX" dirty="0"/>
          </a:p>
          <a:p>
            <a:pPr marL="0" indent="0">
              <a:buNone/>
            </a:pPr>
            <a:endParaRPr lang="es-MX" dirty="0" smtClean="0"/>
          </a:p>
          <a:p>
            <a:r>
              <a:rPr lang="es-ES" dirty="0"/>
              <a:t>En el ajuste de curvas, se deciden </a:t>
            </a:r>
            <a:r>
              <a:rPr lang="es-ES" b="1" u="sng" dirty="0"/>
              <a:t>coeficientes</a:t>
            </a:r>
            <a:r>
              <a:rPr lang="es-ES" dirty="0"/>
              <a:t> adecuados para los betas que acompañan a las variables, el criterio para eso, es </a:t>
            </a:r>
            <a:r>
              <a:rPr lang="es-ES" b="1" u="sng" dirty="0"/>
              <a:t>que la suma de los errores al cuadrado </a:t>
            </a:r>
            <a:r>
              <a:rPr lang="es-ES" dirty="0"/>
              <a:t>(la distancia que varían los coeficientes de los valores reales) sea mínima. Esto es:</a:t>
            </a:r>
          </a:p>
          <a:p>
            <a:pPr marL="0" indent="0">
              <a:buNone/>
            </a:pPr>
            <a:r>
              <a:rPr lang="es-ES" dirty="0" smtClean="0"/>
              <a:t>                              𝜷𝑙𝑠</a:t>
            </a:r>
            <a:r>
              <a:rPr lang="es-ES" dirty="0"/>
              <a:t>=</a:t>
            </a:r>
            <a:r>
              <a:rPr lang="es-ES" dirty="0" err="1"/>
              <a:t>argmin</a:t>
            </a:r>
            <a:r>
              <a:rPr lang="es-ES" dirty="0"/>
              <a:t>𝜷||||𝑦−𝑋𝜷||||</a:t>
            </a:r>
            <a:r>
              <a:rPr lang="es-ES" dirty="0" smtClean="0"/>
              <a:t>2</a:t>
            </a:r>
            <a:endParaRPr lang="es-MX" dirty="0" smtClean="0"/>
          </a:p>
        </p:txBody>
      </p:sp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287383" y="4879291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075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Beta de primer grado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5746" y="1853248"/>
            <a:ext cx="9065088" cy="4364672"/>
          </a:xfrm>
        </p:spPr>
        <p:txBody>
          <a:bodyPr>
            <a:normAutofit/>
          </a:bodyPr>
          <a:lstStyle/>
          <a:p>
            <a:r>
              <a:rPr lang="es-ES" dirty="0"/>
              <a:t>Formula con una </a:t>
            </a:r>
            <a:r>
              <a:rPr lang="es-ES" dirty="0" smtClean="0"/>
              <a:t>beta:</a:t>
            </a:r>
          </a:p>
          <a:p>
            <a:pPr marL="0" indent="0">
              <a:buNone/>
            </a:pPr>
            <a:r>
              <a:rPr lang="es-ES" dirty="0" smtClean="0"/>
              <a:t>                                              𝑦</a:t>
            </a:r>
            <a:r>
              <a:rPr lang="es-ES" dirty="0"/>
              <a:t>=𝛽1𝑥+𝛽0</a:t>
            </a:r>
          </a:p>
          <a:p>
            <a:pPr marL="0" indent="0">
              <a:buNone/>
            </a:pPr>
            <a:r>
              <a:rPr lang="es-ES" dirty="0"/>
              <a:t>En este caso, </a:t>
            </a:r>
            <a:r>
              <a:rPr lang="es-ES" b="1" u="sng" dirty="0"/>
              <a:t>el polinomio representa una línea recta</a:t>
            </a:r>
            <a:r>
              <a:rPr lang="es-ES" dirty="0"/>
              <a:t>, la cual relacionará de manera lineal los términos asociando una pendiente a la recta la cual refleja la tendencia de crecimiento de estos.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806" y="3659295"/>
            <a:ext cx="2242439" cy="24149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Elipse 5">
            <a:hlinkClick r:id="rId3" action="ppaction://hlinksldjump"/>
          </p:cNvPr>
          <p:cNvSpPr/>
          <p:nvPr/>
        </p:nvSpPr>
        <p:spPr>
          <a:xfrm>
            <a:off x="431074" y="4705590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754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Beta de segundo y tercer grado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Si quisimos ajustar una curva a una serie de datos que asemejan crecer de forma distinta a una línea, tendríamos que ajustar un polinomio, ya sea de grado 2 o de grado 3 para poder reflejar con </a:t>
            </a:r>
            <a:r>
              <a:rPr lang="es-ES" b="1" u="sng" dirty="0"/>
              <a:t>mayor fidelidad </a:t>
            </a:r>
            <a:r>
              <a:rPr lang="es-ES" dirty="0"/>
              <a:t>los datos.</a:t>
            </a:r>
          </a:p>
          <a:p>
            <a:r>
              <a:rPr lang="es-ES" dirty="0"/>
              <a:t> polinomio de grado 2 </a:t>
            </a:r>
            <a:r>
              <a:rPr lang="es-ES" dirty="0" smtClean="0"/>
              <a:t>: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                                            𝑦=𝛽2𝑥2+𝛽1𝑥+𝛽0.</a:t>
            </a:r>
          </a:p>
          <a:p>
            <a:r>
              <a:rPr lang="es-ES" dirty="0" smtClean="0"/>
              <a:t>polinomio </a:t>
            </a:r>
            <a:r>
              <a:rPr lang="es-ES" dirty="0"/>
              <a:t>de grado 3:</a:t>
            </a:r>
          </a:p>
          <a:p>
            <a:pPr marL="0" indent="0">
              <a:buNone/>
            </a:pPr>
            <a:r>
              <a:rPr lang="es-ES" dirty="0"/>
              <a:t>                                            𝑦=𝛽3𝑥3+𝛽2𝑥2+𝛽1𝑥+𝛽0.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921" y="3202094"/>
            <a:ext cx="2476500" cy="2667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Elipse 4">
            <a:hlinkClick r:id="rId3" action="ppaction://hlinksldjump"/>
          </p:cNvPr>
          <p:cNvSpPr/>
          <p:nvPr/>
        </p:nvSpPr>
        <p:spPr>
          <a:xfrm>
            <a:off x="431074" y="4705590"/>
            <a:ext cx="1763486" cy="126709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Regreso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95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393</TotalTime>
  <Words>1284</Words>
  <Application>Microsoft Office PowerPoint</Application>
  <PresentationFormat>Panorámica</PresentationFormat>
  <Paragraphs>140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Retrospección</vt:lpstr>
      <vt:lpstr>Proyecto Módulo 1 - Producto Interno Bruto Mexicano</vt:lpstr>
      <vt:lpstr>Presentación de PowerPoint</vt:lpstr>
      <vt:lpstr>Objetivos General</vt:lpstr>
      <vt:lpstr>Objetivos Específicos </vt:lpstr>
      <vt:lpstr>Presentar los datos recogidos por año tanto para el PIB como el PIB per cápita </vt:lpstr>
      <vt:lpstr>Definición Ajuste de curva </vt:lpstr>
      <vt:lpstr>Ajuste de curva aplicado</vt:lpstr>
      <vt:lpstr>Beta de primer grado</vt:lpstr>
      <vt:lpstr>Beta de segundo y tercer grado</vt:lpstr>
      <vt:lpstr>Solución al problema de optimización </vt:lpstr>
      <vt:lpstr>Solución al problema de optimización </vt:lpstr>
      <vt:lpstr>Analizar los resultados</vt:lpstr>
      <vt:lpstr>Presentación de PowerPoint</vt:lpstr>
      <vt:lpstr>Presentación de PowerPoint</vt:lpstr>
      <vt:lpstr>¿Qué modelo se acerca más a la realidad? </vt:lpstr>
      <vt:lpstr>Prediciendo el futuro </vt:lpstr>
      <vt:lpstr>¿Porqué se tienen números tan grandes?</vt:lpstr>
      <vt:lpstr>¿Porqué son útiles estos modelos? 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Módulo 1 - Producto Interno Bruto Mexicano</dc:title>
  <dc:creator>Usuario</dc:creator>
  <cp:lastModifiedBy>Usuario</cp:lastModifiedBy>
  <cp:revision>33</cp:revision>
  <dcterms:created xsi:type="dcterms:W3CDTF">2020-03-10T23:36:34Z</dcterms:created>
  <dcterms:modified xsi:type="dcterms:W3CDTF">2020-03-11T06:10:23Z</dcterms:modified>
</cp:coreProperties>
</file>